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449" r:id="rId2"/>
    <p:sldId id="443" r:id="rId3"/>
    <p:sldId id="453" r:id="rId4"/>
    <p:sldId id="522" r:id="rId5"/>
    <p:sldId id="520" r:id="rId6"/>
    <p:sldId id="523" r:id="rId7"/>
    <p:sldId id="575" r:id="rId8"/>
    <p:sldId id="532" r:id="rId9"/>
    <p:sldId id="538" r:id="rId10"/>
    <p:sldId id="533" r:id="rId11"/>
    <p:sldId id="534" r:id="rId12"/>
    <p:sldId id="535" r:id="rId13"/>
    <p:sldId id="536" r:id="rId14"/>
    <p:sldId id="556" r:id="rId15"/>
    <p:sldId id="558" r:id="rId16"/>
    <p:sldId id="557" r:id="rId17"/>
    <p:sldId id="561" r:id="rId18"/>
    <p:sldId id="570" r:id="rId19"/>
    <p:sldId id="559" r:id="rId20"/>
    <p:sldId id="537" r:id="rId21"/>
    <p:sldId id="541" r:id="rId22"/>
    <p:sldId id="542" r:id="rId23"/>
    <p:sldId id="543" r:id="rId24"/>
    <p:sldId id="544" r:id="rId25"/>
    <p:sldId id="539" r:id="rId26"/>
    <p:sldId id="540" r:id="rId27"/>
    <p:sldId id="560" r:id="rId28"/>
    <p:sldId id="545" r:id="rId29"/>
    <p:sldId id="546" r:id="rId30"/>
    <p:sldId id="568" r:id="rId31"/>
    <p:sldId id="524" r:id="rId32"/>
    <p:sldId id="547" r:id="rId33"/>
    <p:sldId id="548" r:id="rId34"/>
    <p:sldId id="573" r:id="rId35"/>
    <p:sldId id="549" r:id="rId36"/>
    <p:sldId id="550" r:id="rId37"/>
    <p:sldId id="551" r:id="rId38"/>
    <p:sldId id="552" r:id="rId39"/>
    <p:sldId id="553" r:id="rId40"/>
    <p:sldId id="554" r:id="rId41"/>
    <p:sldId id="555" r:id="rId42"/>
    <p:sldId id="569" r:id="rId43"/>
    <p:sldId id="571" r:id="rId44"/>
    <p:sldId id="572" r:id="rId45"/>
    <p:sldId id="56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87"/>
    <p:restoredTop sz="96186"/>
  </p:normalViewPr>
  <p:slideViewPr>
    <p:cSldViewPr snapToGrid="0">
      <p:cViewPr varScale="1">
        <p:scale>
          <a:sx n="126" d="100"/>
          <a:sy n="126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448EA-1283-8F41-ABBC-32A96EF632CD}" type="datetimeFigureOut">
              <a:rPr lang="en-US" smtClean="0"/>
              <a:t>1/29/25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9D0DB-5055-C442-8B0E-8C162A02A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D0C6-4A7D-E405-6521-D39BCFF2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F6B58-7540-95C3-EE82-5219BF5E7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1F93-219F-7B81-259E-8E264187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3127" y="6356350"/>
            <a:ext cx="129014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66C54-4D07-E4AA-0D5D-84B5742C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779" y="6356349"/>
            <a:ext cx="1047093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751A-73CE-A009-62BD-0904FF1D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F12352-8F9B-5D9F-F967-B5DA9342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057E8-4985-B1E4-26D7-E98190A9FD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3A1E1-CA33-E1D5-9492-54DEBE2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B98B8-249D-34D7-1099-BEBB4649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0DC98F-3B5F-1550-55E8-87AFB5801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D240F-8801-3591-E98F-A8A07267C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9B4-AA93-EFF0-910D-8ABA9192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EA398-7B89-AA87-4843-913EC5E6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A8A5-5780-EC91-65D7-80987A30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7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BD17-4C17-BC1E-99FC-4A03382F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55505-4697-A13B-D151-3A174FCD6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4979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6D6C0-F55E-807B-C027-F49175752DE8}"/>
              </a:ext>
            </a:extLst>
          </p:cNvPr>
          <p:cNvSpPr/>
          <p:nvPr userDrawn="1"/>
        </p:nvSpPr>
        <p:spPr>
          <a:xfrm>
            <a:off x="0" y="6566444"/>
            <a:ext cx="12192000" cy="291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ABA79C-30B7-5D2A-1C97-316707A02641}"/>
              </a:ext>
            </a:extLst>
          </p:cNvPr>
          <p:cNvSpPr txBox="1">
            <a:spLocks/>
          </p:cNvSpPr>
          <p:nvPr userDrawn="1"/>
        </p:nvSpPr>
        <p:spPr>
          <a:xfrm>
            <a:off x="11353800" y="6559932"/>
            <a:ext cx="822435" cy="291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655575-407E-B34E-9F22-CDABE8B61B26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92DF-1D5E-C735-8A2F-964B44FF8559}"/>
              </a:ext>
            </a:extLst>
          </p:cNvPr>
          <p:cNvSpPr txBox="1"/>
          <p:nvPr userDrawn="1"/>
        </p:nvSpPr>
        <p:spPr>
          <a:xfrm>
            <a:off x="0" y="6581001"/>
            <a:ext cx="4150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IITK CS661: Big Data Visual Analytics: Soumya Dutta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7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4DCB-A43B-4218-D574-09F42DC2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D66A7-F241-C940-D40B-2F8F12AB4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F21B6-D8AE-2965-B317-3C488ED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85CF-08B2-016E-A06F-B164F063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6D749-C41E-AC7E-4EB5-6C3CCC6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8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DBA8-2B4C-6767-C70A-57592FB5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2F91-214A-8B2D-BF0B-E956264B6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0A2F3-CC5C-769A-1674-5BD46D988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D7FAE-CEC3-27AD-F938-50DD1ED1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2F60E-34AC-A43D-98F1-E92B6716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0F6A6-A00D-23C5-FC00-ECADC80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D1F1-C815-5738-7701-D2A3C227D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0F80B-69BE-F1BE-F120-53F4F588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2E48-EC90-2F14-8303-5A0F08F56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7BA5-2251-7E6E-42A6-B55B97E893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259C-8CA6-1905-1510-D845BB5A5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7BE5-66C5-4256-6F69-CF021DEE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40CBC6-6027-45EC-6632-BC4669AA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86DACC-C53E-7931-5ABE-DBD66137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51576-1332-95C9-D793-33FAB3AD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12A43-17F6-720A-EE99-D004C02F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4AE4D-D567-8D73-9EC4-340961DFF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5D431-8B1D-E78D-438F-280B2F56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7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E933E-31F2-48DB-DE83-2FACFBE2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AE67E-776C-F0EF-833A-F0674F96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834AF-75CC-4FD7-B07D-B1FD7C6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1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3A3-73EC-3FF3-CFE1-FF979F6D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200BD-7A84-48ED-390F-2D37611C8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CAD93-3F18-2764-D952-2F650DF0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DA94A-6B68-5037-DBB4-13AD617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CDA5F-7A57-B13E-89C7-00222309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26395-4AC8-3411-78BA-99A8BEFF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3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8D22-C360-BC7C-7ECD-A6ABBF83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14F94-29FC-08DF-808F-4DD2BC5EE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AD517-762B-CCCD-B158-17F815A3C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12F26-CAC8-0792-125A-EBDE81B5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21C10-5E61-751F-357A-E1BB873E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IIT Kanpur CSE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AB31-FE16-7DB0-7F25-7BE9791B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FAEB-2681-DDEF-8A46-A8137682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43"/>
            <a:ext cx="10515600" cy="969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339C0-955A-7EEE-0C56-4A040883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499"/>
            <a:ext cx="10515600" cy="478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79F1-FBAD-F5DD-8EA1-17E6B55D9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258" y="6356350"/>
            <a:ext cx="1531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IIT Kanpur CSE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565A9-3DE8-8114-531D-705E7783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1985" y="6356350"/>
            <a:ext cx="822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55575-407E-B34E-9F22-CDABE8B61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86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6D32-91C7-2F3A-EE34-E3A9ADDF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36" y="2531062"/>
            <a:ext cx="10303727" cy="897938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Big Data Visual Analytics (CS 661)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97FEE-828C-679B-448C-A375342F1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79093"/>
            <a:ext cx="9144000" cy="2787876"/>
          </a:xfrm>
        </p:spPr>
        <p:txBody>
          <a:bodyPr>
            <a:normAutofit/>
          </a:bodyPr>
          <a:lstStyle/>
          <a:p>
            <a:r>
              <a:rPr lang="en-US" sz="4000" dirty="0"/>
              <a:t>Instructor: Soumya Dutta</a:t>
            </a:r>
          </a:p>
          <a:p>
            <a:r>
              <a:rPr lang="en-US" sz="2800" dirty="0"/>
              <a:t>Department of Computer Science and Engineering</a:t>
            </a:r>
          </a:p>
          <a:p>
            <a:r>
              <a:rPr lang="en-US" sz="2800" dirty="0"/>
              <a:t>Indian Institute of Technology Kanpur (IITK)</a:t>
            </a:r>
            <a:endParaRPr lang="en-US" sz="2800" b="1" dirty="0"/>
          </a:p>
          <a:p>
            <a:r>
              <a:rPr lang="en-US" sz="2800" dirty="0"/>
              <a:t>email: soumyad@cse.iitk.ac.in</a:t>
            </a:r>
          </a:p>
          <a:p>
            <a:endParaRPr lang="en-US" sz="2800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A4A28FC-2A38-5FB2-BA8B-3A9A292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753" y="269024"/>
            <a:ext cx="2349352" cy="22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48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0B31-86C7-A979-6975-E7BC08F45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Computing Paradigms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30E51-D1AF-4CC1-DFC9-AB3EFF4E1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Shared-memory parallelism</a:t>
            </a:r>
            <a:r>
              <a:rPr lang="en-US" sz="2000" dirty="0">
                <a:effectLst/>
              </a:rPr>
              <a:t> </a:t>
            </a:r>
          </a:p>
          <a:p>
            <a:r>
              <a:rPr lang="en-US" dirty="0"/>
              <a:t>Distributed-memory parallelism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Hybrid parallelism</a:t>
            </a:r>
          </a:p>
        </p:txBody>
      </p:sp>
    </p:spTree>
    <p:extLst>
      <p:ext uri="{BB962C8B-B14F-4D97-AF65-F5344CB8AC3E}">
        <p14:creationId xmlns:p14="http://schemas.microsoft.com/office/powerpoint/2010/main" val="5528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79B5-59CE-1721-2B43-CFF13D00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6BB0-70EB-2177-FC5D-7B5E0CFA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175540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Shared-memory parallelism </a:t>
            </a:r>
          </a:p>
          <a:p>
            <a:pPr lvl="1"/>
            <a:r>
              <a:rPr lang="en-US" dirty="0">
                <a:effectLst/>
              </a:rPr>
              <a:t>All PEs can access the shared memory, hence have the same view of the data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No explicit message passing is needed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Computa</a:t>
            </a:r>
            <a:r>
              <a:rPr lang="en-US" dirty="0"/>
              <a:t>ti</a:t>
            </a:r>
            <a:r>
              <a:rPr lang="en-US" dirty="0">
                <a:effectLst/>
              </a:rPr>
              <a:t>on are done through multiple threads, or libraries such as OpenMP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22F6D-278B-C3ED-5D4E-777E9E4C2856}"/>
              </a:ext>
            </a:extLst>
          </p:cNvPr>
          <p:cNvSpPr txBox="1"/>
          <p:nvPr/>
        </p:nvSpPr>
        <p:spPr>
          <a:xfrm>
            <a:off x="6408594" y="6574766"/>
            <a:ext cx="5592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hpc.llnl.gov</a:t>
            </a:r>
            <a:r>
              <a:rPr lang="en-US" sz="1200" dirty="0"/>
              <a:t>/documentation/tutorials/introduction-parallel-computing-tutorial</a:t>
            </a:r>
          </a:p>
        </p:txBody>
      </p:sp>
      <p:pic>
        <p:nvPicPr>
          <p:cNvPr id="7" name="Picture 6" descr="A diagram of a computer processor&#10;&#10;Description automatically generated">
            <a:extLst>
              <a:ext uri="{FF2B5EF4-FFF2-40B4-BE49-F238E27FC236}">
                <a16:creationId xmlns:a16="http://schemas.microsoft.com/office/drawing/2014/main" id="{8A8D93A0-89B7-D97D-6E87-B6F9FE5D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86" y="3227693"/>
            <a:ext cx="3911600" cy="3251200"/>
          </a:xfrm>
          <a:prstGeom prst="rect">
            <a:avLst/>
          </a:prstGeom>
        </p:spPr>
      </p:pic>
      <p:pic>
        <p:nvPicPr>
          <p:cNvPr id="9" name="Picture 8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7ACAB84D-B51C-5A43-A434-AB0B5BFC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09" y="3131820"/>
            <a:ext cx="46609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9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79B5-59CE-1721-2B43-CFF13D00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Memory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6BB0-70EB-2177-FC5D-7B5E0CFA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226040" cy="23497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Distributed-memory parallelism </a:t>
            </a:r>
            <a:endParaRPr lang="en-US" dirty="0"/>
          </a:p>
          <a:p>
            <a:pPr lvl="1"/>
            <a:r>
              <a:rPr lang="en-US" dirty="0">
                <a:effectLst/>
              </a:rPr>
              <a:t>Data are distributed across the local memory of different Processing Element (PE) </a:t>
            </a:r>
            <a:endParaRPr lang="en-US" dirty="0"/>
          </a:p>
          <a:p>
            <a:pPr lvl="1"/>
            <a:r>
              <a:rPr lang="en-US" dirty="0">
                <a:effectLst/>
              </a:rPr>
              <a:t>Coordination among PEs is done through message passing using libraries such as MPI </a:t>
            </a:r>
            <a:endParaRPr lang="en-US" dirty="0"/>
          </a:p>
          <a:p>
            <a:pPr lvl="1"/>
            <a:r>
              <a:rPr lang="en-US" dirty="0">
                <a:effectLst/>
              </a:rPr>
              <a:t>Tasks are run on each core within each processing node 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3FD697C5-FF5D-EB29-A6D3-935C9B51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09" y="3726180"/>
            <a:ext cx="4876800" cy="276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565D8-788F-2071-3255-29FC54C17017}"/>
              </a:ext>
            </a:extLst>
          </p:cNvPr>
          <p:cNvSpPr txBox="1"/>
          <p:nvPr/>
        </p:nvSpPr>
        <p:spPr>
          <a:xfrm>
            <a:off x="6408594" y="6574766"/>
            <a:ext cx="5592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hpc.llnl.gov</a:t>
            </a:r>
            <a:r>
              <a:rPr lang="en-US" sz="1200" dirty="0"/>
              <a:t>/documentation/tutorials/introduction-parallel-computing-tutorial</a:t>
            </a:r>
          </a:p>
        </p:txBody>
      </p:sp>
    </p:spTree>
    <p:extLst>
      <p:ext uri="{BB962C8B-B14F-4D97-AF65-F5344CB8AC3E}">
        <p14:creationId xmlns:p14="http://schemas.microsoft.com/office/powerpoint/2010/main" val="31154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79B5-59CE-1721-2B43-CFF13D00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6BB0-70EB-2177-FC5D-7B5E0CFA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001"/>
            <a:ext cx="10515600" cy="2291572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Hybrid parallelism</a:t>
            </a:r>
          </a:p>
          <a:p>
            <a:pPr lvl="1"/>
            <a:r>
              <a:rPr lang="en-US" dirty="0"/>
              <a:t>Hybrid parallelism refers to a blend of distributed- and shared-memory parallel programming techniques within a single application</a:t>
            </a:r>
          </a:p>
          <a:p>
            <a:pPr lvl="1"/>
            <a:r>
              <a:rPr lang="en-US" dirty="0">
                <a:effectLst/>
              </a:rPr>
              <a:t>Each node has multiple threads running shared memory parallelism, but nodes have distributed memory and communicate with one another using message passing </a:t>
            </a:r>
            <a:endParaRPr lang="en-US" dirty="0"/>
          </a:p>
          <a:p>
            <a:pPr lvl="1"/>
            <a:r>
              <a:rPr lang="en-US" dirty="0">
                <a:effectLst/>
              </a:rPr>
              <a:t>Most modern clusters and supercomputers provide hybrid parallelism capability 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CAA18025-AD7E-A0A4-5BC0-CBAE5AF3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24" y="3576140"/>
            <a:ext cx="5011040" cy="2906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2A239E-28B2-8DF7-49D7-A5171D63BE8E}"/>
              </a:ext>
            </a:extLst>
          </p:cNvPr>
          <p:cNvSpPr txBox="1"/>
          <p:nvPr/>
        </p:nvSpPr>
        <p:spPr>
          <a:xfrm>
            <a:off x="6408594" y="6574766"/>
            <a:ext cx="55929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hpc.llnl.gov</a:t>
            </a:r>
            <a:r>
              <a:rPr lang="en-US" sz="1200" dirty="0"/>
              <a:t>/documentation/tutorials/introduction-parallel-computing-tutorial</a:t>
            </a:r>
          </a:p>
        </p:txBody>
      </p:sp>
    </p:spTree>
    <p:extLst>
      <p:ext uri="{BB962C8B-B14F-4D97-AF65-F5344CB8AC3E}">
        <p14:creationId xmlns:p14="http://schemas.microsoft.com/office/powerpoint/2010/main" val="82483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D541-BAC0-50CA-0AE1-C0E2DDBB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720"/>
            <a:ext cx="10515600" cy="835351"/>
          </a:xfrm>
        </p:spPr>
        <p:txBody>
          <a:bodyPr/>
          <a:lstStyle/>
          <a:p>
            <a:r>
              <a:rPr lang="en-US" dirty="0"/>
              <a:t>Parallel Programming API – Shared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D89F-3931-36A9-A5E5-F7FCFDB59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683"/>
            <a:ext cx="10515600" cy="1179743"/>
          </a:xfrm>
        </p:spPr>
        <p:txBody>
          <a:bodyPr>
            <a:normAutofit/>
          </a:bodyPr>
          <a:lstStyle/>
          <a:p>
            <a:r>
              <a:rPr lang="en-US" u="sng" dirty="0"/>
              <a:t>Open Multi-Processing (OpenMP)</a:t>
            </a:r>
            <a:r>
              <a:rPr lang="en-US" dirty="0"/>
              <a:t> - Shared Memory Parallelism</a:t>
            </a:r>
          </a:p>
          <a:p>
            <a:r>
              <a:rPr lang="en-US" dirty="0"/>
              <a:t>Latest OpenMP versions also supports GPUs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CD13E64-A560-37BF-BB1B-EB673539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41" y="3429000"/>
            <a:ext cx="7772400" cy="2872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E42D39-6DE5-54FD-298F-DDDFA737C0B5}"/>
              </a:ext>
            </a:extLst>
          </p:cNvPr>
          <p:cNvSpPr txBox="1"/>
          <p:nvPr/>
        </p:nvSpPr>
        <p:spPr>
          <a:xfrm>
            <a:off x="7291820" y="6567280"/>
            <a:ext cx="4529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docs.nersc.gov</a:t>
            </a:r>
            <a:r>
              <a:rPr lang="en-US" sz="1200" dirty="0"/>
              <a:t>/development/programming-models/</a:t>
            </a:r>
            <a:r>
              <a:rPr lang="en-US" sz="1200" dirty="0" err="1"/>
              <a:t>openmp</a:t>
            </a:r>
            <a:r>
              <a:rPr lang="en-US" sz="1200" dirty="0"/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92D891-B1B8-855B-6CFC-EEED97207FEE}"/>
              </a:ext>
            </a:extLst>
          </p:cNvPr>
          <p:cNvSpPr txBox="1"/>
          <p:nvPr/>
        </p:nvSpPr>
        <p:spPr>
          <a:xfrm>
            <a:off x="1074505" y="2354733"/>
            <a:ext cx="3908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www.openmp.org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5729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D541-BAC0-50CA-0AE1-C0E2DDBB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720"/>
            <a:ext cx="10515600" cy="835351"/>
          </a:xfrm>
        </p:spPr>
        <p:txBody>
          <a:bodyPr/>
          <a:lstStyle/>
          <a:p>
            <a:r>
              <a:rPr lang="en-US" dirty="0"/>
              <a:t>Parallel Programming API – Shared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D89F-3931-36A9-A5E5-F7FCFDB59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684"/>
            <a:ext cx="10515600" cy="1231698"/>
          </a:xfrm>
        </p:spPr>
        <p:txBody>
          <a:bodyPr>
            <a:normAutofit/>
          </a:bodyPr>
          <a:lstStyle/>
          <a:p>
            <a:r>
              <a:rPr lang="en-US" u="sng" dirty="0"/>
              <a:t>Open Multi-Processing (OpenMP)</a:t>
            </a:r>
            <a:r>
              <a:rPr lang="en-US" dirty="0"/>
              <a:t> - Shared Memory Parallelism</a:t>
            </a:r>
          </a:p>
          <a:p>
            <a:r>
              <a:rPr lang="en-US" dirty="0"/>
              <a:t>Latest OpenMP versions also supports GPUs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1BDB7-AC36-4C6C-7988-D00C5FE2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2" y="3305648"/>
            <a:ext cx="7772400" cy="2813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99954-0615-8FE6-8621-B0D6B330546F}"/>
              </a:ext>
            </a:extLst>
          </p:cNvPr>
          <p:cNvSpPr txBox="1"/>
          <p:nvPr/>
        </p:nvSpPr>
        <p:spPr>
          <a:xfrm>
            <a:off x="7291820" y="6567280"/>
            <a:ext cx="45295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docs.nersc.gov</a:t>
            </a:r>
            <a:r>
              <a:rPr lang="en-US" sz="1200" dirty="0"/>
              <a:t>/development/programming-models/</a:t>
            </a:r>
            <a:r>
              <a:rPr lang="en-US" sz="1200" dirty="0" err="1"/>
              <a:t>openmp</a:t>
            </a:r>
            <a:r>
              <a:rPr lang="en-US" sz="1200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15431-D684-5980-2F76-8525EB5C1798}"/>
              </a:ext>
            </a:extLst>
          </p:cNvPr>
          <p:cNvSpPr txBox="1"/>
          <p:nvPr/>
        </p:nvSpPr>
        <p:spPr>
          <a:xfrm>
            <a:off x="1074505" y="2354733"/>
            <a:ext cx="3908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www.openmp.org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667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D541-BAC0-50CA-0AE1-C0E2DDBB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28" y="290720"/>
            <a:ext cx="11129534" cy="835351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Programming API – Distributed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AD89F-3931-36A9-A5E5-F7FCFDB59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071"/>
            <a:ext cx="10515600" cy="545898"/>
          </a:xfrm>
        </p:spPr>
        <p:txBody>
          <a:bodyPr/>
          <a:lstStyle/>
          <a:p>
            <a:r>
              <a:rPr lang="en-US" u="sng" dirty="0"/>
              <a:t>Message Passing Interface (MPI)</a:t>
            </a:r>
            <a:r>
              <a:rPr lang="en-US" dirty="0"/>
              <a:t> – Distributed Parallelism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FC611A0-7DA9-F336-C211-EB35611E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" y="1961422"/>
            <a:ext cx="6660573" cy="2867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F0548E-F2B1-6DD5-96A1-B9E6A678FCE2}"/>
              </a:ext>
            </a:extLst>
          </p:cNvPr>
          <p:cNvSpPr txBox="1"/>
          <p:nvPr/>
        </p:nvSpPr>
        <p:spPr>
          <a:xfrm>
            <a:off x="2881829" y="2363737"/>
            <a:ext cx="1112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Network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3CC8E-98EE-9ADB-4A24-4B7144137107}"/>
              </a:ext>
            </a:extLst>
          </p:cNvPr>
          <p:cNvSpPr txBox="1"/>
          <p:nvPr/>
        </p:nvSpPr>
        <p:spPr>
          <a:xfrm>
            <a:off x="1088161" y="1961422"/>
            <a:ext cx="95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Node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FD358-6227-DEEF-764E-29795B1C8070}"/>
              </a:ext>
            </a:extLst>
          </p:cNvPr>
          <p:cNvSpPr txBox="1"/>
          <p:nvPr/>
        </p:nvSpPr>
        <p:spPr>
          <a:xfrm>
            <a:off x="4872457" y="1961422"/>
            <a:ext cx="95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Node 2</a:t>
            </a:r>
          </a:p>
        </p:txBody>
      </p:sp>
      <p:pic>
        <p:nvPicPr>
          <p:cNvPr id="11" name="Picture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A781E9F-EAEF-BAE4-7D82-F7881B149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191" y="1909594"/>
            <a:ext cx="5049708" cy="2720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916F84-EAB2-C0BB-3804-FC744F7A4876}"/>
              </a:ext>
            </a:extLst>
          </p:cNvPr>
          <p:cNvSpPr txBox="1"/>
          <p:nvPr/>
        </p:nvSpPr>
        <p:spPr>
          <a:xfrm>
            <a:off x="6790068" y="4701037"/>
            <a:ext cx="52420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Param </a:t>
            </a:r>
            <a:r>
              <a:rPr lang="en-US" sz="1600" b="1" dirty="0" err="1"/>
              <a:t>Sanganak</a:t>
            </a:r>
            <a:r>
              <a:rPr lang="en-US" sz="1600" b="1" dirty="0"/>
              <a:t> at IITK</a:t>
            </a:r>
          </a:p>
          <a:p>
            <a:r>
              <a:rPr lang="en-US" sz="1600" b="1" dirty="0"/>
              <a:t>Total number of nodes: 332 (20 + 312)</a:t>
            </a:r>
            <a:r>
              <a:rPr lang="en-US" sz="1600" dirty="0"/>
              <a:t> </a:t>
            </a:r>
          </a:p>
          <a:p>
            <a:r>
              <a:rPr lang="en-US" sz="1600" dirty="0"/>
              <a:t>o Service nodes: 20 (Master+ Login+ Service+ Management) </a:t>
            </a:r>
          </a:p>
          <a:p>
            <a:r>
              <a:rPr lang="en-US" sz="1600" dirty="0"/>
              <a:t>o CPU only nodes: 150  (Total 7200 cores, 28800GB memory)</a:t>
            </a:r>
          </a:p>
          <a:p>
            <a:r>
              <a:rPr lang="en-US" sz="1600" dirty="0"/>
              <a:t>o GPU nodes: 20 </a:t>
            </a:r>
          </a:p>
          <a:p>
            <a:r>
              <a:rPr lang="en-US" sz="1600" dirty="0"/>
              <a:t>o High Memory nodes:78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6DEAD-7BE7-F53A-1843-3DE211AC2D5C}"/>
              </a:ext>
            </a:extLst>
          </p:cNvPr>
          <p:cNvSpPr txBox="1"/>
          <p:nvPr/>
        </p:nvSpPr>
        <p:spPr>
          <a:xfrm>
            <a:off x="5355021" y="6567280"/>
            <a:ext cx="68369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www.hpc.iitk.ac.in</a:t>
            </a:r>
            <a:r>
              <a:rPr lang="en-US" sz="1200" dirty="0"/>
              <a:t>/static/</a:t>
            </a:r>
            <a:r>
              <a:rPr lang="en-US" sz="1200" dirty="0" err="1"/>
              <a:t>paramsanganak</a:t>
            </a:r>
            <a:r>
              <a:rPr lang="en-US" sz="1200" dirty="0"/>
              <a:t>/documents/</a:t>
            </a:r>
            <a:r>
              <a:rPr lang="en-US" sz="1200" dirty="0" err="1"/>
              <a:t>PARAM_Sanganak</a:t>
            </a:r>
            <a:r>
              <a:rPr lang="en-US" sz="1200" dirty="0"/>
              <a:t>-User-</a:t>
            </a:r>
            <a:r>
              <a:rPr lang="en-US" sz="1200" dirty="0" err="1"/>
              <a:t>Manual.pdf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79A519-F3B1-7AA0-60C6-C109CAD00356}"/>
              </a:ext>
            </a:extLst>
          </p:cNvPr>
          <p:cNvSpPr txBox="1"/>
          <p:nvPr/>
        </p:nvSpPr>
        <p:spPr>
          <a:xfrm>
            <a:off x="515928" y="4643000"/>
            <a:ext cx="57200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implementations of MPI: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Open MPI </a:t>
            </a:r>
            <a:r>
              <a:rPr lang="en-US" dirty="0"/>
              <a:t>(https://</a:t>
            </a:r>
            <a:r>
              <a:rPr lang="en-US" dirty="0" err="1"/>
              <a:t>www.open-mpi.org</a:t>
            </a:r>
            <a:r>
              <a:rPr lang="en-US" dirty="0"/>
              <a:t>/)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MVAPICH </a:t>
            </a:r>
            <a:r>
              <a:rPr lang="en-US" dirty="0"/>
              <a:t>(https://</a:t>
            </a:r>
            <a:r>
              <a:rPr lang="en-US" dirty="0" err="1"/>
              <a:t>mvapich.cse.ohio-state.edu</a:t>
            </a:r>
            <a:r>
              <a:rPr lang="en-US" dirty="0"/>
              <a:t>/)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MPICH </a:t>
            </a:r>
            <a:r>
              <a:rPr lang="en-US" dirty="0"/>
              <a:t>(https://</a:t>
            </a:r>
            <a:r>
              <a:rPr lang="en-US" dirty="0" err="1"/>
              <a:t>www.mpich.org</a:t>
            </a:r>
            <a:r>
              <a:rPr lang="en-US" dirty="0"/>
              <a:t>/)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81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1664-A48B-025A-EA99-2FD074FF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 vs MPI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5BC801-6C07-BE52-3131-2F298CADB4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067750"/>
              </p:ext>
            </p:extLst>
          </p:nvPr>
        </p:nvGraphicFramePr>
        <p:xfrm>
          <a:off x="733096" y="1492950"/>
          <a:ext cx="10515600" cy="402336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37571512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68501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MPI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OpenMP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9791773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Available from different vendors and gets compiled on Windows, macOS, and Linux operating systems.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add-on in a compiler such as a GNU compiler and Intel compiler.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35984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Supports parallel computation for distributed-memory and shared-memory systems.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Supports parallel computation for shared-memory systems only.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831196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 process-based parallelism.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 thread-based parallelism.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0345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With MPI, each process has its own memory space and executes independently from the other processes.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With OpenMP, threads share the same resources and access shared memory.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18606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Processes exchange data by passing messages to each other.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There is no notion of message-passing. Threads access shared memory.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89508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 creation overhead occurs one time.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depends on the implementation. More overhead can occur when creating threads to join a task.</a:t>
                      </a:r>
                    </a:p>
                  </a:txBody>
                  <a:tcPr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443660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704BD0-8E04-E41F-02EA-7CD00C8B4BD3}"/>
              </a:ext>
            </a:extLst>
          </p:cNvPr>
          <p:cNvSpPr txBox="1"/>
          <p:nvPr/>
        </p:nvSpPr>
        <p:spPr>
          <a:xfrm>
            <a:off x="8455573" y="6581001"/>
            <a:ext cx="3410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hpc.nmsu.edu</a:t>
            </a:r>
            <a:r>
              <a:rPr lang="en-US" sz="1200" dirty="0"/>
              <a:t>/discovery/</a:t>
            </a:r>
            <a:r>
              <a:rPr lang="en-US" sz="1200" dirty="0" err="1"/>
              <a:t>mpi</a:t>
            </a:r>
            <a:r>
              <a:rPr lang="en-US" sz="1200" dirty="0"/>
              <a:t>/</a:t>
            </a:r>
            <a:r>
              <a:rPr lang="en-US" sz="1200" dirty="0" err="1"/>
              <a:t>mpi-openmp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0221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15DD-BC1A-851F-7E7A-75EBAF6C4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8" y="134835"/>
            <a:ext cx="10515600" cy="835351"/>
          </a:xfrm>
        </p:spPr>
        <p:txBody>
          <a:bodyPr/>
          <a:lstStyle/>
          <a:p>
            <a:r>
              <a:rPr lang="en-US" dirty="0"/>
              <a:t>OpenMP vs MPI: Hello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45E00-44DE-8C33-98AD-BD7A3F9A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1" y="1371021"/>
            <a:ext cx="5936089" cy="38541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535F1CAF-928E-B589-8315-F8CB58C9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1" y="5542829"/>
            <a:ext cx="4264543" cy="6815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2274C3D-F1C7-2746-FBB2-2E6D4BC8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888" y="5477905"/>
            <a:ext cx="5791201" cy="1031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06A5D7-6A0B-584D-BF23-EDC110BA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423" y="1028100"/>
            <a:ext cx="5070313" cy="43918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923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A5882-692D-EB37-AD71-C6C60CA9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for a Parallel Distributed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46D94-46D8-7AF2-1CD4-0FE41C7A5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Decomposition</a:t>
            </a:r>
          </a:p>
          <a:p>
            <a:r>
              <a:rPr lang="en-US" dirty="0"/>
              <a:t>Distribute decomposed data to processors</a:t>
            </a:r>
          </a:p>
          <a:p>
            <a:r>
              <a:rPr lang="en-US" dirty="0"/>
              <a:t>Parallelly process data and apply the algorithm</a:t>
            </a:r>
          </a:p>
          <a:p>
            <a:r>
              <a:rPr lang="en-US" dirty="0"/>
              <a:t>Aggregate partial results from different processors to produce the final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23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8B21-F29C-4A6A-0052-00CDFC8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72F2-800C-8AC9-D002-7AC5955D7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of the following slides are adapted from the excellent course materials and tutorials made available by:</a:t>
            </a:r>
          </a:p>
          <a:p>
            <a:pPr lvl="1"/>
            <a:r>
              <a:rPr lang="en-US" dirty="0"/>
              <a:t>Prof. Han-Wei Shen (The Ohio State University)</a:t>
            </a:r>
          </a:p>
        </p:txBody>
      </p:sp>
    </p:spTree>
    <p:extLst>
      <p:ext uri="{BB962C8B-B14F-4D97-AF65-F5344CB8AC3E}">
        <p14:creationId xmlns:p14="http://schemas.microsoft.com/office/powerpoint/2010/main" val="2089116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66A5-4C00-E259-BF52-3E4EC91A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Decomposition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F04BE-E988-E389-7561-96FABD265621}"/>
              </a:ext>
            </a:extLst>
          </p:cNvPr>
          <p:cNvSpPr txBox="1"/>
          <p:nvPr/>
        </p:nvSpPr>
        <p:spPr>
          <a:xfrm>
            <a:off x="939634" y="1053334"/>
            <a:ext cx="10085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</a:rPr>
              <a:t>After decomposition, data blocks are distributed to processors </a:t>
            </a:r>
            <a:endParaRPr lang="en-US" sz="2800" dirty="0">
              <a:effectLst/>
            </a:endParaRPr>
          </a:p>
        </p:txBody>
      </p:sp>
      <p:pic>
        <p:nvPicPr>
          <p:cNvPr id="8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E19E2902-2B8F-10A7-EC37-C9B32AF9C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66" y="1712040"/>
            <a:ext cx="9221815" cy="4406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864CE-6B86-46CD-B89A-859A90D92A60}"/>
              </a:ext>
            </a:extLst>
          </p:cNvPr>
          <p:cNvSpPr txBox="1"/>
          <p:nvPr/>
        </p:nvSpPr>
        <p:spPr>
          <a:xfrm>
            <a:off x="2470069" y="2529443"/>
            <a:ext cx="1509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 Data</a:t>
            </a:r>
          </a:p>
        </p:txBody>
      </p:sp>
    </p:spTree>
    <p:extLst>
      <p:ext uri="{BB962C8B-B14F-4D97-AF65-F5344CB8AC3E}">
        <p14:creationId xmlns:p14="http://schemas.microsoft.com/office/powerpoint/2010/main" val="7847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97F13-5140-3BE9-3A3C-D4A3B0294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874" y="1376419"/>
            <a:ext cx="7004126" cy="3916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356EC-FDD8-0233-5862-3E009DDC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CDD5-5DB9-4B66-6D07-5A613531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76419"/>
            <a:ext cx="52578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After decomposition, data blocks need to be distributed to processors </a:t>
            </a:r>
          </a:p>
          <a:p>
            <a:r>
              <a:rPr lang="en-US" dirty="0">
                <a:effectLst/>
              </a:rPr>
              <a:t>Proper distribution is critical for the overall performance and minimizing overhead</a:t>
            </a:r>
          </a:p>
          <a:p>
            <a:r>
              <a:rPr lang="en-US" dirty="0"/>
              <a:t>What overhead?</a:t>
            </a:r>
          </a:p>
          <a:p>
            <a:pPr lvl="1"/>
            <a:r>
              <a:rPr lang="en-US" dirty="0"/>
              <a:t>Load imbalance</a:t>
            </a:r>
          </a:p>
          <a:p>
            <a:pPr lvl="1"/>
            <a:r>
              <a:rPr lang="en-US" dirty="0"/>
              <a:t>Communication of data over network among processors</a:t>
            </a:r>
          </a:p>
          <a:p>
            <a:pPr lvl="2"/>
            <a:r>
              <a:rPr lang="en-US" dirty="0"/>
              <a:t>Synchronization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3E2597-7C02-07E0-667F-DB768BFF092B}"/>
              </a:ext>
            </a:extLst>
          </p:cNvPr>
          <p:cNvSpPr/>
          <p:nvPr/>
        </p:nvSpPr>
        <p:spPr>
          <a:xfrm>
            <a:off x="5891645" y="5142089"/>
            <a:ext cx="5888061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6EC-FDD8-0233-5862-3E009DDC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CDD5-5DB9-4B66-6D07-5A613531D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Contiguous distribu</a:t>
            </a:r>
            <a:r>
              <a:rPr lang="en-US" dirty="0"/>
              <a:t>ti</a:t>
            </a:r>
            <a:r>
              <a:rPr lang="en-US" dirty="0">
                <a:effectLst/>
              </a:rPr>
              <a:t>ons</a:t>
            </a:r>
          </a:p>
        </p:txBody>
      </p:sp>
      <p:pic>
        <p:nvPicPr>
          <p:cNvPr id="5" name="Picture 4" descr="A picture containing shoji, colorful&#10;&#10;Description automatically generated">
            <a:extLst>
              <a:ext uri="{FF2B5EF4-FFF2-40B4-BE49-F238E27FC236}">
                <a16:creationId xmlns:a16="http://schemas.microsoft.com/office/drawing/2014/main" id="{350865A2-DFBA-5F41-EC62-369E4A30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954" y="1456459"/>
            <a:ext cx="56896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6EC-FDD8-0233-5862-3E009DDC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CDD5-5DB9-4B66-6D07-5A613531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4293754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Block cyclic (round robin) distribution</a:t>
            </a:r>
          </a:p>
        </p:txBody>
      </p:sp>
      <p:pic>
        <p:nvPicPr>
          <p:cNvPr id="6" name="Picture 5" descr="A picture containing text, shoji, colorful, red&#10;&#10;Description automatically generated">
            <a:extLst>
              <a:ext uri="{FF2B5EF4-FFF2-40B4-BE49-F238E27FC236}">
                <a16:creationId xmlns:a16="http://schemas.microsoft.com/office/drawing/2014/main" id="{FC170503-DAA2-44A4-EC52-ACE8C613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041" y="1279814"/>
            <a:ext cx="5905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56EC-FDD8-0233-5862-3E009DDC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CDD5-5DB9-4B66-6D07-5A613531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4419600" cy="497993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Workload aware</a:t>
            </a:r>
          </a:p>
        </p:txBody>
      </p:sp>
      <p:pic>
        <p:nvPicPr>
          <p:cNvPr id="6" name="Picture 5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FC8D8240-779F-E5E6-9DF9-6A8BE35D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376419"/>
            <a:ext cx="5969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1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0D8923C9-09F6-23F1-3463-E995FBAB7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597" y="1481958"/>
            <a:ext cx="8511519" cy="505392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176B41-F65D-1DE0-30C5-4118DBAE49CC}"/>
              </a:ext>
            </a:extLst>
          </p:cNvPr>
          <p:cNvSpPr txBox="1">
            <a:spLocks/>
          </p:cNvSpPr>
          <p:nvPr/>
        </p:nvSpPr>
        <p:spPr>
          <a:xfrm>
            <a:off x="838200" y="322119"/>
            <a:ext cx="10515600" cy="1358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Parallel Data Processing and Aggregation of Partial Results</a:t>
            </a:r>
          </a:p>
        </p:txBody>
      </p:sp>
    </p:spTree>
    <p:extLst>
      <p:ext uri="{BB962C8B-B14F-4D97-AF65-F5344CB8AC3E}">
        <p14:creationId xmlns:p14="http://schemas.microsoft.com/office/powerpoint/2010/main" val="15353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9094-C652-ECDF-3A1D-CBDCF5D5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Ensure Continuity at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FB1D-62AA-16A2-088B-6C3F737FD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1943278"/>
          </a:xfrm>
        </p:spPr>
        <p:txBody>
          <a:bodyPr>
            <a:normAutofit/>
          </a:bodyPr>
          <a:lstStyle/>
          <a:p>
            <a:r>
              <a:rPr lang="en-US" dirty="0"/>
              <a:t>Need ‘Ghost cells’</a:t>
            </a:r>
          </a:p>
          <a:p>
            <a:pPr lvl="1"/>
            <a:r>
              <a:rPr lang="en-US" dirty="0"/>
              <a:t>For interpolation-based tasks, we need to replicate and share boundary data points with neighboring processors</a:t>
            </a:r>
          </a:p>
          <a:p>
            <a:pPr lvl="1"/>
            <a:r>
              <a:rPr lang="en-US" dirty="0"/>
              <a:t>Cells in the duplicated layers are called ghost cells</a:t>
            </a:r>
          </a:p>
        </p:txBody>
      </p:sp>
      <p:pic>
        <p:nvPicPr>
          <p:cNvPr id="7" name="Picture 6" descr="A blue yellow and red grid with black dots&#10;&#10;Description automatically generated">
            <a:extLst>
              <a:ext uri="{FF2B5EF4-FFF2-40B4-BE49-F238E27FC236}">
                <a16:creationId xmlns:a16="http://schemas.microsoft.com/office/drawing/2014/main" id="{92CCE917-2E41-6995-2562-FD48F106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73" y="2996612"/>
            <a:ext cx="4533900" cy="3352800"/>
          </a:xfrm>
          <a:prstGeom prst="rect">
            <a:avLst/>
          </a:prstGeom>
        </p:spPr>
      </p:pic>
      <p:pic>
        <p:nvPicPr>
          <p:cNvPr id="10" name="Picture 9" descr="A grid with red yellow and blue circles and a blue arrow&#10;&#10;Description automatically generated">
            <a:extLst>
              <a:ext uri="{FF2B5EF4-FFF2-40B4-BE49-F238E27FC236}">
                <a16:creationId xmlns:a16="http://schemas.microsoft.com/office/drawing/2014/main" id="{8693EE18-3A26-C1FD-647F-E22C760E8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297" y="3187572"/>
            <a:ext cx="2324100" cy="2997200"/>
          </a:xfrm>
          <a:prstGeom prst="rect">
            <a:avLst/>
          </a:prstGeom>
        </p:spPr>
      </p:pic>
      <p:pic>
        <p:nvPicPr>
          <p:cNvPr id="12" name="Picture 11" descr="A blue and yellow dotted lines and dots&#10;&#10;Description automatically generated">
            <a:extLst>
              <a:ext uri="{FF2B5EF4-FFF2-40B4-BE49-F238E27FC236}">
                <a16:creationId xmlns:a16="http://schemas.microsoft.com/office/drawing/2014/main" id="{937E3803-A83A-9432-952E-DAD44909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598" y="3161252"/>
            <a:ext cx="2590800" cy="2984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C768FE-6400-7E01-2AF0-673DD48BFFAB}"/>
              </a:ext>
            </a:extLst>
          </p:cNvPr>
          <p:cNvSpPr/>
          <p:nvPr/>
        </p:nvSpPr>
        <p:spPr>
          <a:xfrm>
            <a:off x="2885209" y="2978619"/>
            <a:ext cx="938646" cy="3352800"/>
          </a:xfrm>
          <a:prstGeom prst="rect">
            <a:avLst/>
          </a:prstGeom>
          <a:noFill/>
          <a:ln w="1016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BBC4090-AE5B-6618-C8C7-9A07D9565860}"/>
              </a:ext>
            </a:extLst>
          </p:cNvPr>
          <p:cNvSpPr/>
          <p:nvPr/>
        </p:nvSpPr>
        <p:spPr>
          <a:xfrm>
            <a:off x="5973288" y="4322618"/>
            <a:ext cx="510639" cy="7006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D971-BC26-0CDD-40D2-E265E052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850" y="1911693"/>
            <a:ext cx="9117193" cy="245974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Parallel Isosurface Extraction and Parallel Volume Rendering</a:t>
            </a:r>
          </a:p>
        </p:txBody>
      </p:sp>
    </p:spTree>
    <p:extLst>
      <p:ext uri="{BB962C8B-B14F-4D97-AF65-F5344CB8AC3E}">
        <p14:creationId xmlns:p14="http://schemas.microsoft.com/office/powerpoint/2010/main" val="448669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F4EC-1515-10D2-606D-AF21B1C5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Isosurface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7B597-FA35-5482-61E8-8DD2F2480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5999018" cy="4979931"/>
          </a:xfrm>
        </p:spPr>
        <p:txBody>
          <a:bodyPr/>
          <a:lstStyle/>
          <a:p>
            <a:r>
              <a:rPr lang="en-US" dirty="0"/>
              <a:t>Parallel Marching Cubes (Squares)</a:t>
            </a:r>
          </a:p>
          <a:p>
            <a:r>
              <a:rPr lang="en-US" dirty="0"/>
              <a:t>Observation: Each cell can be processed in parallel as there is no dependency among cells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dirty="0">
                <a:effectLst/>
              </a:rPr>
              <a:t>Divide the data into chunks of equal size </a:t>
            </a:r>
          </a:p>
          <a:p>
            <a:pPr lvl="1"/>
            <a:r>
              <a:rPr lang="en-US" dirty="0">
                <a:effectLst/>
              </a:rPr>
              <a:t>Each processing element (processor) runs Marching Cubes for the cells in the chucks that are assigned to it </a:t>
            </a:r>
          </a:p>
          <a:p>
            <a:pPr lvl="1"/>
            <a:r>
              <a:rPr lang="en-US" dirty="0">
                <a:effectLst/>
              </a:rPr>
              <a:t>Return the resulting triangles back to a master node, or render the triangles if parallel rendering is desired </a:t>
            </a:r>
          </a:p>
        </p:txBody>
      </p:sp>
      <p:pic>
        <p:nvPicPr>
          <p:cNvPr id="4" name="Content Placeholder 4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37A4BE92-290D-E80D-E840-630B219D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48" y="1655325"/>
            <a:ext cx="5357158" cy="44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2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C032-3272-D6FC-A0C1-1DD8FDB9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F3CB5-6C24-3D05-1E60-FBD62D1ED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1383621"/>
          </a:xfrm>
        </p:spPr>
        <p:txBody>
          <a:bodyPr/>
          <a:lstStyle/>
          <a:p>
            <a:r>
              <a:rPr lang="en-US" dirty="0"/>
              <a:t>Parallel Volume Rendering</a:t>
            </a:r>
          </a:p>
          <a:p>
            <a:pPr lvl="1"/>
            <a:r>
              <a:rPr lang="en-US" dirty="0"/>
              <a:t>Parallel by pixel – Fits better for Shared memory approach</a:t>
            </a:r>
          </a:p>
        </p:txBody>
      </p:sp>
      <p:pic>
        <p:nvPicPr>
          <p:cNvPr id="5" name="Picture 4" descr="A picture containing text, orange, colorful&#10;&#10;Description automatically generated">
            <a:extLst>
              <a:ext uri="{FF2B5EF4-FFF2-40B4-BE49-F238E27FC236}">
                <a16:creationId xmlns:a16="http://schemas.microsoft.com/office/drawing/2014/main" id="{0DCB8F2E-81CA-B40A-955A-0355D03B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46" y="2555988"/>
            <a:ext cx="2894565" cy="2503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348B6-1F71-3ADF-A64C-7DFF1FF16F6D}"/>
              </a:ext>
            </a:extLst>
          </p:cNvPr>
          <p:cNvSpPr txBox="1"/>
          <p:nvPr/>
        </p:nvSpPr>
        <p:spPr>
          <a:xfrm>
            <a:off x="1454726" y="5059620"/>
            <a:ext cx="3573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No image composi</a:t>
            </a:r>
            <a:r>
              <a:rPr lang="en-US" dirty="0">
                <a:latin typeface="Calibri" panose="020F0502020204030204" pitchFamily="34" charset="0"/>
              </a:rPr>
              <a:t>ti</a:t>
            </a:r>
            <a:r>
              <a:rPr lang="en-US" sz="1800" dirty="0">
                <a:effectLst/>
                <a:latin typeface="Calibri" panose="020F0502020204030204" pitchFamily="34" charset="0"/>
              </a:rPr>
              <a:t>ng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Little/no communication 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Data often need to be replicated 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Difficult to scale to large data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330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5665E3-79AA-1FEC-E837-AAF250F5C9D4}"/>
              </a:ext>
            </a:extLst>
          </p:cNvPr>
          <p:cNvSpPr txBox="1">
            <a:spLocks/>
          </p:cNvSpPr>
          <p:nvPr/>
        </p:nvSpPr>
        <p:spPr>
          <a:xfrm>
            <a:off x="838200" y="456239"/>
            <a:ext cx="10515600" cy="83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 Materials for Lecture 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C309A-1AFE-3EB9-E146-5B0265994425}"/>
              </a:ext>
            </a:extLst>
          </p:cNvPr>
          <p:cNvSpPr txBox="1">
            <a:spLocks/>
          </p:cNvSpPr>
          <p:nvPr/>
        </p:nvSpPr>
        <p:spPr>
          <a:xfrm>
            <a:off x="838200" y="1502356"/>
            <a:ext cx="10515600" cy="4786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Parallel Algorithms: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hpc.llnl.gov</a:t>
            </a:r>
            <a:r>
              <a:rPr lang="en-US" dirty="0"/>
              <a:t>/documentation/tutorials/introduction-parallel-computing-tutorial</a:t>
            </a: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Parallel Volume Rendering Using Binary Swap Image Composition, Ma et al.</a:t>
            </a:r>
          </a:p>
          <a:p>
            <a:pPr lvl="1"/>
            <a:r>
              <a:rPr lang="en-US" dirty="0">
                <a:effectLst/>
              </a:rPr>
              <a:t>Parallel Volume Rendering on the IBM Blue Gene/P, Peterka et al</a:t>
            </a:r>
            <a:r>
              <a:rPr lang="en-US" dirty="0"/>
              <a:t>.</a:t>
            </a:r>
          </a:p>
          <a:p>
            <a:pPr lvl="1"/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83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D7813D-6AE8-1383-0DD9-148A749E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194" y="1853929"/>
            <a:ext cx="3158737" cy="3384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7C032-3272-D6FC-A0C1-1DD8FDB9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F3CB5-6C24-3D05-1E60-FBD62D1ED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1383621"/>
          </a:xfrm>
        </p:spPr>
        <p:txBody>
          <a:bodyPr/>
          <a:lstStyle/>
          <a:p>
            <a:r>
              <a:rPr lang="en-US" dirty="0"/>
              <a:t>Parallel Volume Rendering</a:t>
            </a:r>
          </a:p>
          <a:p>
            <a:pPr lvl="1"/>
            <a:r>
              <a:rPr lang="en-US" dirty="0"/>
              <a:t>Parallel by pixel – Fits better for Shared memory approach</a:t>
            </a:r>
          </a:p>
          <a:p>
            <a:pPr lvl="1"/>
            <a:r>
              <a:rPr lang="en-US" dirty="0"/>
              <a:t>Parallel by data – Fits better for Distributed Memory approach</a:t>
            </a:r>
          </a:p>
        </p:txBody>
      </p:sp>
      <p:pic>
        <p:nvPicPr>
          <p:cNvPr id="5" name="Picture 4" descr="A picture containing text, orange, colorful&#10;&#10;Description automatically generated">
            <a:extLst>
              <a:ext uri="{FF2B5EF4-FFF2-40B4-BE49-F238E27FC236}">
                <a16:creationId xmlns:a16="http://schemas.microsoft.com/office/drawing/2014/main" id="{0DCB8F2E-81CA-B40A-955A-0355D03B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246" y="2555988"/>
            <a:ext cx="2894565" cy="2503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348B6-1F71-3ADF-A64C-7DFF1FF16F6D}"/>
              </a:ext>
            </a:extLst>
          </p:cNvPr>
          <p:cNvSpPr txBox="1"/>
          <p:nvPr/>
        </p:nvSpPr>
        <p:spPr>
          <a:xfrm>
            <a:off x="1454726" y="5059620"/>
            <a:ext cx="3573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No image composi</a:t>
            </a:r>
            <a:r>
              <a:rPr lang="en-US" dirty="0">
                <a:latin typeface="Calibri" panose="020F0502020204030204" pitchFamily="34" charset="0"/>
              </a:rPr>
              <a:t>ti</a:t>
            </a:r>
            <a:r>
              <a:rPr lang="en-US" sz="1800" dirty="0">
                <a:effectLst/>
                <a:latin typeface="Calibri" panose="020F0502020204030204" pitchFamily="34" charset="0"/>
              </a:rPr>
              <a:t>ng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Data may need to be replicated 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Difficult to scale to large data </a:t>
            </a:r>
            <a:endParaRPr lang="en-US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0ECA24-45FE-8A42-C149-611DBCC3BC0B}"/>
              </a:ext>
            </a:extLst>
          </p:cNvPr>
          <p:cNvSpPr txBox="1"/>
          <p:nvPr/>
        </p:nvSpPr>
        <p:spPr>
          <a:xfrm>
            <a:off x="7780194" y="5059620"/>
            <a:ext cx="3573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Image compositing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More communication needed</a:t>
            </a: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Data are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Easy to scale to large data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473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1A58-2F42-A40F-3B6D-F74667D3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Volume Rendering</a:t>
            </a:r>
          </a:p>
        </p:txBody>
      </p:sp>
      <p:pic>
        <p:nvPicPr>
          <p:cNvPr id="7" name="Content Placeholder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BE6D611-F8B8-96E9-B147-36B7F2CEE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46" y="1053334"/>
            <a:ext cx="11909507" cy="496829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18D76-8328-9DEF-E540-ACEC218EA7A2}"/>
              </a:ext>
            </a:extLst>
          </p:cNvPr>
          <p:cNvSpPr txBox="1"/>
          <p:nvPr/>
        </p:nvSpPr>
        <p:spPr>
          <a:xfrm>
            <a:off x="7518400" y="6581001"/>
            <a:ext cx="4357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Parallel Volume Rendering on the IBM Blue Gene/P, Peterka et al.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A51322-416C-9B50-D64F-DCD119B1A974}"/>
              </a:ext>
            </a:extLst>
          </p:cNvPr>
          <p:cNvSpPr/>
          <p:nvPr/>
        </p:nvSpPr>
        <p:spPr>
          <a:xfrm>
            <a:off x="7618019" y="1378342"/>
            <a:ext cx="1815441" cy="4406512"/>
          </a:xfrm>
          <a:prstGeom prst="rect">
            <a:avLst/>
          </a:prstGeom>
          <a:noFill/>
          <a:ln w="476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43A92-42D7-1C9D-A5FA-D367DFBB7F84}"/>
              </a:ext>
            </a:extLst>
          </p:cNvPr>
          <p:cNvSpPr txBox="1"/>
          <p:nvPr/>
        </p:nvSpPr>
        <p:spPr>
          <a:xfrm>
            <a:off x="6436425" y="6058058"/>
            <a:ext cx="491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to do this compositing in parallel efficiently?</a:t>
            </a:r>
          </a:p>
        </p:txBody>
      </p:sp>
    </p:spTree>
    <p:extLst>
      <p:ext uri="{BB962C8B-B14F-4D97-AF65-F5344CB8AC3E}">
        <p14:creationId xmlns:p14="http://schemas.microsoft.com/office/powerpoint/2010/main" val="16588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C295-EB3C-6F67-330A-B23764A2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Parallel Image Compositing for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B9B8-2E49-3C1A-EA6F-F6A62DF9E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10515600" cy="2052581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>
                <a:effectLst/>
              </a:rPr>
              <a:t>omposite partial images generated from sub-domains </a:t>
            </a:r>
          </a:p>
          <a:p>
            <a:pPr lvl="1"/>
            <a:r>
              <a:rPr lang="en-US" sz="2800" dirty="0">
                <a:effectLst/>
              </a:rPr>
              <a:t>Minimize communication: send and receive images </a:t>
            </a:r>
          </a:p>
          <a:p>
            <a:r>
              <a:rPr lang="en-US" dirty="0">
                <a:effectLst/>
              </a:rPr>
              <a:t>Compositing needs to follow the visibility order of ray casting technique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E794EF6-B616-A7FB-3419-F240C12D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38" y="4145972"/>
            <a:ext cx="9320041" cy="2322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FEB036-144C-91C2-79A9-CD921BCBBB5B}"/>
              </a:ext>
            </a:extLst>
          </p:cNvPr>
          <p:cNvSpPr/>
          <p:nvPr/>
        </p:nvSpPr>
        <p:spPr>
          <a:xfrm>
            <a:off x="1350818" y="4062845"/>
            <a:ext cx="13716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BEB6BF-DFD7-C6C3-2686-888C33EF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146" y="1070038"/>
            <a:ext cx="8369708" cy="3015767"/>
          </a:xfr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8D2315-7E94-E1A3-EC47-3E45CE92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38" y="4145972"/>
            <a:ext cx="9320041" cy="23222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5615AB-52DF-A3F6-E22E-D9B2C786C54F}"/>
              </a:ext>
            </a:extLst>
          </p:cNvPr>
          <p:cNvSpPr/>
          <p:nvPr/>
        </p:nvSpPr>
        <p:spPr>
          <a:xfrm>
            <a:off x="1350818" y="4062845"/>
            <a:ext cx="13716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0570D6-8062-8235-1A8D-2582FA2F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>
            <a:normAutofit/>
          </a:bodyPr>
          <a:lstStyle/>
          <a:p>
            <a:r>
              <a:rPr lang="en-US" sz="3900" dirty="0"/>
              <a:t>Parallel Image Compositing for Volume Rendering</a:t>
            </a:r>
          </a:p>
        </p:txBody>
      </p:sp>
    </p:spTree>
    <p:extLst>
      <p:ext uri="{BB962C8B-B14F-4D97-AF65-F5344CB8AC3E}">
        <p14:creationId xmlns:p14="http://schemas.microsoft.com/office/powerpoint/2010/main" val="425826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BEB6BF-DFD7-C6C3-2686-888C33EF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146" y="1070038"/>
            <a:ext cx="8369708" cy="3015767"/>
          </a:xfr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8D2315-7E94-E1A3-EC47-3E45CE92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38" y="4145972"/>
            <a:ext cx="9320041" cy="23222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5615AB-52DF-A3F6-E22E-D9B2C786C54F}"/>
              </a:ext>
            </a:extLst>
          </p:cNvPr>
          <p:cNvSpPr/>
          <p:nvPr/>
        </p:nvSpPr>
        <p:spPr>
          <a:xfrm>
            <a:off x="1350818" y="4062845"/>
            <a:ext cx="13716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3CA04-D802-CEFB-F73A-9B1523A0674E}"/>
              </a:ext>
            </a:extLst>
          </p:cNvPr>
          <p:cNvSpPr txBox="1"/>
          <p:nvPr/>
        </p:nvSpPr>
        <p:spPr>
          <a:xfrm>
            <a:off x="372333" y="2840490"/>
            <a:ext cx="3328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Load balancing is not good: Half of the processors are busy at every new stage </a:t>
            </a:r>
            <a:endParaRPr lang="en-US" b="1" dirty="0">
              <a:solidFill>
                <a:srgbClr val="FF0000"/>
              </a:solidFill>
              <a:effectLst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91889C-BE67-CCD0-1776-365C8418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835351"/>
          </a:xfrm>
        </p:spPr>
        <p:txBody>
          <a:bodyPr>
            <a:normAutofit/>
          </a:bodyPr>
          <a:lstStyle/>
          <a:p>
            <a:r>
              <a:rPr lang="en-US" sz="3900" dirty="0"/>
              <a:t>Parallel Image Compositing for Volume Rendering</a:t>
            </a:r>
          </a:p>
        </p:txBody>
      </p:sp>
    </p:spTree>
    <p:extLst>
      <p:ext uri="{BB962C8B-B14F-4D97-AF65-F5344CB8AC3E}">
        <p14:creationId xmlns:p14="http://schemas.microsoft.com/office/powerpoint/2010/main" val="317482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b="1" dirty="0">
                <a:effectLst/>
              </a:rPr>
              <a:t>Recursive halving 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5216BAA-AEDF-5CB8-7EB1-D6E4B60E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16422"/>
            <a:ext cx="7772400" cy="104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79D6C-CFA5-4D1E-D3C6-0C0DFBD0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99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6D005-9C7A-0A2A-72E5-D6242EE4E3DE}"/>
              </a:ext>
            </a:extLst>
          </p:cNvPr>
          <p:cNvSpPr txBox="1"/>
          <p:nvPr/>
        </p:nvSpPr>
        <p:spPr>
          <a:xfrm>
            <a:off x="2369128" y="3413944"/>
            <a:ext cx="739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each image into two halves, and give half to the other PE to composite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3593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E36AB-A42B-1F8C-8295-4C8DE873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992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61907-753F-C57D-2D23-EBDCB37AD275}"/>
              </a:ext>
            </a:extLst>
          </p:cNvPr>
          <p:cNvSpPr txBox="1"/>
          <p:nvPr/>
        </p:nvSpPr>
        <p:spPr>
          <a:xfrm>
            <a:off x="2369128" y="3413944"/>
            <a:ext cx="739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each image into two halves, and give half to the other PE to composite </a:t>
            </a:r>
            <a:endParaRPr lang="en-US" dirty="0">
              <a:effectLst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FE43A96-7881-F858-9D31-1FD58963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91" y="4554992"/>
            <a:ext cx="7772400" cy="148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9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8" name="Picture 7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6F0ECF98-A817-B589-E0B8-79EDC1ED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445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3697E-A565-985F-BB67-E138C60DAA47}"/>
              </a:ext>
            </a:extLst>
          </p:cNvPr>
          <p:cNvSpPr txBox="1"/>
          <p:nvPr/>
        </p:nvSpPr>
        <p:spPr>
          <a:xfrm>
            <a:off x="1147328" y="3866649"/>
            <a:ext cx="10365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half image further into top and bottom halves, and give it to the corresponding PE of to composite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15395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8" name="Picture 7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6F0ECF98-A817-B589-E0B8-79EDC1ED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445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3697E-A565-985F-BB67-E138C60DAA47}"/>
              </a:ext>
            </a:extLst>
          </p:cNvPr>
          <p:cNvSpPr txBox="1"/>
          <p:nvPr/>
        </p:nvSpPr>
        <p:spPr>
          <a:xfrm>
            <a:off x="1147328" y="3866649"/>
            <a:ext cx="10365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half image further into top and bottom halves, and give it to the corresponding PE of to composite </a:t>
            </a:r>
            <a:endParaRPr lang="en-US" dirty="0">
              <a:effectLst/>
            </a:endParaRPr>
          </a:p>
        </p:txBody>
      </p:sp>
      <p:pic>
        <p:nvPicPr>
          <p:cNvPr id="5" name="Picture 4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0B44540C-541E-B3CB-8620-9B624B30B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586736"/>
            <a:ext cx="7772400" cy="14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5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82A3-B8F7-3553-5EEE-F44A9697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050747"/>
          </a:xfrm>
        </p:spPr>
        <p:txBody>
          <a:bodyPr>
            <a:normAutofit/>
          </a:bodyPr>
          <a:lstStyle/>
          <a:p>
            <a:r>
              <a:rPr lang="en-US" dirty="0"/>
              <a:t>Accelerating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7098D-D3D1-2885-014E-4C1F124F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ray termination</a:t>
            </a:r>
          </a:p>
          <a:p>
            <a:r>
              <a:rPr lang="en-US" dirty="0"/>
              <a:t>Empty space skipping</a:t>
            </a:r>
          </a:p>
          <a:p>
            <a:r>
              <a:rPr lang="en-US" dirty="0"/>
              <a:t>Adaptive sampling</a:t>
            </a:r>
          </a:p>
        </p:txBody>
      </p:sp>
    </p:spTree>
    <p:extLst>
      <p:ext uri="{BB962C8B-B14F-4D97-AF65-F5344CB8AC3E}">
        <p14:creationId xmlns:p14="http://schemas.microsoft.com/office/powerpoint/2010/main" val="52888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CB9EDF2-D8CA-4B55-AD52-F0B97313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343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99A30-D88E-7A57-CBB2-0957DF71A91A}"/>
              </a:ext>
            </a:extLst>
          </p:cNvPr>
          <p:cNvSpPr txBox="1"/>
          <p:nvPr/>
        </p:nvSpPr>
        <p:spPr>
          <a:xfrm>
            <a:off x="1077191" y="3919031"/>
            <a:ext cx="1003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1/4 image further into left and right halves, and give it to the corresponding PE of to composite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1626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CB9EDF2-D8CA-4B55-AD52-F0B97313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343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99A30-D88E-7A57-CBB2-0957DF71A91A}"/>
              </a:ext>
            </a:extLst>
          </p:cNvPr>
          <p:cNvSpPr txBox="1"/>
          <p:nvPr/>
        </p:nvSpPr>
        <p:spPr>
          <a:xfrm>
            <a:off x="1077191" y="3919031"/>
            <a:ext cx="1003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1/4 image further into left and right halves, and give it to the corresponding PE of to composite </a:t>
            </a:r>
            <a:endParaRPr lang="en-US" dirty="0">
              <a:effectLst/>
            </a:endParaRPr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D5AA29E3-F218-129F-94A5-F237259F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53" y="4526306"/>
            <a:ext cx="8664093" cy="17855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DCBC0-BB31-1481-351A-25A539D3F8D0}"/>
              </a:ext>
            </a:extLst>
          </p:cNvPr>
          <p:cNvSpPr/>
          <p:nvPr/>
        </p:nvSpPr>
        <p:spPr>
          <a:xfrm>
            <a:off x="1955415" y="4416136"/>
            <a:ext cx="8281115" cy="20781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7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E771A-B661-C984-380C-493C26F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983"/>
            <a:ext cx="10515600" cy="1158436"/>
          </a:xfrm>
        </p:spPr>
        <p:txBody>
          <a:bodyPr>
            <a:normAutofit fontScale="90000"/>
          </a:bodyPr>
          <a:lstStyle/>
          <a:p>
            <a:r>
              <a:rPr lang="en-US" dirty="0"/>
              <a:t>Parallel Image Compositing for Volume Rendering: A better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F98E6-7CD8-CE3E-90E4-0969430F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36"/>
            <a:ext cx="10515600" cy="86244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ffectLst/>
              </a:rPr>
              <a:t>keep every processor (PE) busy all the time</a:t>
            </a:r>
          </a:p>
          <a:p>
            <a:r>
              <a:rPr lang="en-US" dirty="0">
                <a:effectLst/>
              </a:rPr>
              <a:t>Recursive halving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CB9EDF2-D8CA-4B55-AD52-F0B97313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21082"/>
            <a:ext cx="7772400" cy="13431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99A30-D88E-7A57-CBB2-0957DF71A91A}"/>
              </a:ext>
            </a:extLst>
          </p:cNvPr>
          <p:cNvSpPr txBox="1"/>
          <p:nvPr/>
        </p:nvSpPr>
        <p:spPr>
          <a:xfrm>
            <a:off x="1077191" y="3919031"/>
            <a:ext cx="1003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Divide the 1/4 image further into left and right halves, and give it to the corresponding PE of to composite </a:t>
            </a:r>
            <a:endParaRPr lang="en-US" dirty="0">
              <a:effectLst/>
            </a:endParaRPr>
          </a:p>
        </p:txBody>
      </p: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D5AA29E3-F218-129F-94A5-F237259F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53" y="4526306"/>
            <a:ext cx="8664093" cy="17855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DCBC0-BB31-1481-351A-25A539D3F8D0}"/>
              </a:ext>
            </a:extLst>
          </p:cNvPr>
          <p:cNvSpPr/>
          <p:nvPr/>
        </p:nvSpPr>
        <p:spPr>
          <a:xfrm>
            <a:off x="1955415" y="4416136"/>
            <a:ext cx="8281115" cy="207818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946A6-D561-31F2-CE41-67D19DBE8DBF}"/>
              </a:ext>
            </a:extLst>
          </p:cNvPr>
          <p:cNvSpPr txBox="1"/>
          <p:nvPr/>
        </p:nvSpPr>
        <p:spPr>
          <a:xfrm>
            <a:off x="162295" y="4471060"/>
            <a:ext cx="1697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effectLst/>
              </a:rPr>
              <a:t>Load balanced approach: all workers are busy with equal workload at all the time</a:t>
            </a:r>
            <a:endParaRPr lang="en-US" b="1" dirty="0">
              <a:solidFill>
                <a:srgbClr val="FF0000"/>
              </a:solidFill>
              <a:effectLst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8865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014-E242-3B71-C26E-9CD80C1B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E7E5-E58A-A0C2-49FD-62CD906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20" y="995171"/>
            <a:ext cx="10515600" cy="894415"/>
          </a:xfrm>
        </p:spPr>
        <p:txBody>
          <a:bodyPr>
            <a:normAutofit/>
          </a:bodyPr>
          <a:lstStyle/>
          <a:p>
            <a:r>
              <a:rPr lang="en-US" dirty="0"/>
              <a:t>Use MPI + OpenMP together to extract fine grained parallelism for very large-scale data set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EF65201-1102-AE6F-6BD3-841464E9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00" y="2446242"/>
            <a:ext cx="5753100" cy="24511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D7D6F2-37C9-DF70-294F-30FF455636E4}"/>
              </a:ext>
            </a:extLst>
          </p:cNvPr>
          <p:cNvCxnSpPr/>
          <p:nvPr/>
        </p:nvCxnSpPr>
        <p:spPr>
          <a:xfrm>
            <a:off x="2693378" y="5103384"/>
            <a:ext cx="6768662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260D1F-8EED-7625-13D5-28FDF9569444}"/>
              </a:ext>
            </a:extLst>
          </p:cNvPr>
          <p:cNvCxnSpPr/>
          <p:nvPr/>
        </p:nvCxnSpPr>
        <p:spPr>
          <a:xfrm>
            <a:off x="4560124" y="489734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3EABD8-293D-BEC6-D251-3A4C9F997087}"/>
              </a:ext>
            </a:extLst>
          </p:cNvPr>
          <p:cNvCxnSpPr/>
          <p:nvPr/>
        </p:nvCxnSpPr>
        <p:spPr>
          <a:xfrm>
            <a:off x="7384472" y="486059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A9E81A-1C55-B1FE-0A4A-87EE2D715366}"/>
              </a:ext>
            </a:extLst>
          </p:cNvPr>
          <p:cNvSpPr txBox="1"/>
          <p:nvPr/>
        </p:nvSpPr>
        <p:spPr>
          <a:xfrm>
            <a:off x="9462040" y="4860592"/>
            <a:ext cx="1085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DFEEB-C9D1-A515-93A5-C43D8A5FDA96}"/>
              </a:ext>
            </a:extLst>
          </p:cNvPr>
          <p:cNvSpPr txBox="1"/>
          <p:nvPr/>
        </p:nvSpPr>
        <p:spPr>
          <a:xfrm>
            <a:off x="6021253" y="6581001"/>
            <a:ext cx="6106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Static/Dynamic Analyses for Validation and Improvements of Multi-Model HPC Applications.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F8B4F9-FFCA-A909-A2DE-2C9B52B674D2}"/>
              </a:ext>
            </a:extLst>
          </p:cNvPr>
          <p:cNvSpPr/>
          <p:nvPr/>
        </p:nvSpPr>
        <p:spPr>
          <a:xfrm>
            <a:off x="3105045" y="2138656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051ED8-3CD7-B87E-6C9A-0518B46A2F3B}"/>
              </a:ext>
            </a:extLst>
          </p:cNvPr>
          <p:cNvSpPr/>
          <p:nvPr/>
        </p:nvSpPr>
        <p:spPr>
          <a:xfrm>
            <a:off x="6021253" y="2137778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20BCB-4169-B025-690D-9A09C69D0047}"/>
              </a:ext>
            </a:extLst>
          </p:cNvPr>
          <p:cNvSpPr txBox="1"/>
          <p:nvPr/>
        </p:nvSpPr>
        <p:spPr>
          <a:xfrm>
            <a:off x="4120740" y="211564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6EE811-72AE-FFCB-FD3C-E4EADFFA2554}"/>
              </a:ext>
            </a:extLst>
          </p:cNvPr>
          <p:cNvSpPr txBox="1"/>
          <p:nvPr/>
        </p:nvSpPr>
        <p:spPr>
          <a:xfrm>
            <a:off x="6957646" y="212703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B</a:t>
            </a:r>
          </a:p>
        </p:txBody>
      </p:sp>
    </p:spTree>
    <p:extLst>
      <p:ext uri="{BB962C8B-B14F-4D97-AF65-F5344CB8AC3E}">
        <p14:creationId xmlns:p14="http://schemas.microsoft.com/office/powerpoint/2010/main" val="96605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 animBg="1"/>
      <p:bldP spid="41" grpId="0" animBg="1"/>
      <p:bldP spid="42" grpId="0"/>
      <p:bldP spid="4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014-E242-3B71-C26E-9CD80C1B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E7E5-E58A-A0C2-49FD-62CD906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20" y="995171"/>
            <a:ext cx="10515600" cy="894415"/>
          </a:xfrm>
        </p:spPr>
        <p:txBody>
          <a:bodyPr>
            <a:normAutofit/>
          </a:bodyPr>
          <a:lstStyle/>
          <a:p>
            <a:r>
              <a:rPr lang="en-US" dirty="0"/>
              <a:t>Use MPI + OpenMP together to extract fine grained parallelism for very large-scale data set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64CCFDDF-16AF-A134-FAED-EA83647EAB99}"/>
              </a:ext>
            </a:extLst>
          </p:cNvPr>
          <p:cNvSpPr/>
          <p:nvPr/>
        </p:nvSpPr>
        <p:spPr>
          <a:xfrm>
            <a:off x="4307640" y="5742063"/>
            <a:ext cx="456241" cy="732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167C33F3-6C0C-6A50-3599-F06F747BDBD0}"/>
              </a:ext>
            </a:extLst>
          </p:cNvPr>
          <p:cNvSpPr/>
          <p:nvPr/>
        </p:nvSpPr>
        <p:spPr>
          <a:xfrm>
            <a:off x="7168909" y="5742063"/>
            <a:ext cx="456242" cy="732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F90A5B-8B27-C8BD-3743-E40349B8D291}"/>
              </a:ext>
            </a:extLst>
          </p:cNvPr>
          <p:cNvCxnSpPr>
            <a:cxnSpLocks/>
          </p:cNvCxnSpPr>
          <p:nvPr/>
        </p:nvCxnSpPr>
        <p:spPr>
          <a:xfrm flipV="1">
            <a:off x="4560124" y="5131406"/>
            <a:ext cx="0" cy="5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6E345-6D20-A84A-C202-B55B33288A23}"/>
              </a:ext>
            </a:extLst>
          </p:cNvPr>
          <p:cNvCxnSpPr>
            <a:cxnSpLocks/>
          </p:cNvCxnSpPr>
          <p:nvPr/>
        </p:nvCxnSpPr>
        <p:spPr>
          <a:xfrm flipV="1">
            <a:off x="7397030" y="5154545"/>
            <a:ext cx="0" cy="599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2FFD87-8B55-E34D-556E-2992C2820877}"/>
              </a:ext>
            </a:extLst>
          </p:cNvPr>
          <p:cNvSpPr txBox="1"/>
          <p:nvPr/>
        </p:nvSpPr>
        <p:spPr>
          <a:xfrm>
            <a:off x="4709552" y="5895061"/>
            <a:ext cx="99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1/2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B8DF41-B881-2562-65CD-0C995D213647}"/>
              </a:ext>
            </a:extLst>
          </p:cNvPr>
          <p:cNvSpPr txBox="1"/>
          <p:nvPr/>
        </p:nvSpPr>
        <p:spPr>
          <a:xfrm>
            <a:off x="7613210" y="5872838"/>
            <a:ext cx="9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1/2 Data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EF65201-1102-AE6F-6BD3-841464E9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00" y="2446242"/>
            <a:ext cx="5753100" cy="24511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D7D6F2-37C9-DF70-294F-30FF455636E4}"/>
              </a:ext>
            </a:extLst>
          </p:cNvPr>
          <p:cNvCxnSpPr/>
          <p:nvPr/>
        </p:nvCxnSpPr>
        <p:spPr>
          <a:xfrm>
            <a:off x="2693378" y="5103384"/>
            <a:ext cx="6768662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260D1F-8EED-7625-13D5-28FDF9569444}"/>
              </a:ext>
            </a:extLst>
          </p:cNvPr>
          <p:cNvCxnSpPr/>
          <p:nvPr/>
        </p:nvCxnSpPr>
        <p:spPr>
          <a:xfrm>
            <a:off x="4560124" y="489734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3EABD8-293D-BEC6-D251-3A4C9F997087}"/>
              </a:ext>
            </a:extLst>
          </p:cNvPr>
          <p:cNvCxnSpPr/>
          <p:nvPr/>
        </p:nvCxnSpPr>
        <p:spPr>
          <a:xfrm>
            <a:off x="7384472" y="486059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A9E81A-1C55-B1FE-0A4A-87EE2D715366}"/>
              </a:ext>
            </a:extLst>
          </p:cNvPr>
          <p:cNvSpPr txBox="1"/>
          <p:nvPr/>
        </p:nvSpPr>
        <p:spPr>
          <a:xfrm>
            <a:off x="9462040" y="4860592"/>
            <a:ext cx="1085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DFEEB-C9D1-A515-93A5-C43D8A5FDA96}"/>
              </a:ext>
            </a:extLst>
          </p:cNvPr>
          <p:cNvSpPr txBox="1"/>
          <p:nvPr/>
        </p:nvSpPr>
        <p:spPr>
          <a:xfrm>
            <a:off x="6021253" y="6581001"/>
            <a:ext cx="6106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Static/Dynamic Analyses for Validation and Improvements of Multi-Model HPC Applications.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73F61D8-FC39-F686-B965-AA07FF1DD978}"/>
              </a:ext>
            </a:extLst>
          </p:cNvPr>
          <p:cNvSpPr/>
          <p:nvPr/>
        </p:nvSpPr>
        <p:spPr>
          <a:xfrm>
            <a:off x="1376498" y="5730494"/>
            <a:ext cx="833404" cy="7552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8C4ED5-A486-A8B0-331D-7F6C2A87A2AD}"/>
              </a:ext>
            </a:extLst>
          </p:cNvPr>
          <p:cNvCxnSpPr>
            <a:cxnSpLocks/>
          </p:cNvCxnSpPr>
          <p:nvPr/>
        </p:nvCxnSpPr>
        <p:spPr>
          <a:xfrm>
            <a:off x="2588274" y="6073581"/>
            <a:ext cx="1324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16F3CE0-69D2-0EA3-31A5-755FC0A13F4D}"/>
              </a:ext>
            </a:extLst>
          </p:cNvPr>
          <p:cNvSpPr txBox="1"/>
          <p:nvPr/>
        </p:nvSpPr>
        <p:spPr>
          <a:xfrm>
            <a:off x="2200759" y="6118365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Decomposition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F8B4F9-FFCA-A909-A2DE-2C9B52B674D2}"/>
              </a:ext>
            </a:extLst>
          </p:cNvPr>
          <p:cNvSpPr/>
          <p:nvPr/>
        </p:nvSpPr>
        <p:spPr>
          <a:xfrm>
            <a:off x="3105045" y="2138656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051ED8-3CD7-B87E-6C9A-0518B46A2F3B}"/>
              </a:ext>
            </a:extLst>
          </p:cNvPr>
          <p:cNvSpPr/>
          <p:nvPr/>
        </p:nvSpPr>
        <p:spPr>
          <a:xfrm>
            <a:off x="6021253" y="2137778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20BCB-4169-B025-690D-9A09C69D0047}"/>
              </a:ext>
            </a:extLst>
          </p:cNvPr>
          <p:cNvSpPr txBox="1"/>
          <p:nvPr/>
        </p:nvSpPr>
        <p:spPr>
          <a:xfrm>
            <a:off x="4120740" y="211564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6EE811-72AE-FFCB-FD3C-E4EADFFA2554}"/>
              </a:ext>
            </a:extLst>
          </p:cNvPr>
          <p:cNvSpPr txBox="1"/>
          <p:nvPr/>
        </p:nvSpPr>
        <p:spPr>
          <a:xfrm>
            <a:off x="6957646" y="212703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B</a:t>
            </a:r>
          </a:p>
        </p:txBody>
      </p:sp>
    </p:spTree>
    <p:extLst>
      <p:ext uri="{BB962C8B-B14F-4D97-AF65-F5344CB8AC3E}">
        <p14:creationId xmlns:p14="http://schemas.microsoft.com/office/powerpoint/2010/main" val="3737555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014-E242-3B71-C26E-9CD80C1B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Parallel Volume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E7E5-E58A-A0C2-49FD-62CD906B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20" y="995171"/>
            <a:ext cx="10515600" cy="894415"/>
          </a:xfrm>
        </p:spPr>
        <p:txBody>
          <a:bodyPr>
            <a:normAutofit/>
          </a:bodyPr>
          <a:lstStyle/>
          <a:p>
            <a:r>
              <a:rPr lang="en-US" dirty="0"/>
              <a:t>Use MPI + OpenMP together to extract fine grained parallelism for very large-scale data set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64CCFDDF-16AF-A134-FAED-EA83647EAB99}"/>
              </a:ext>
            </a:extLst>
          </p:cNvPr>
          <p:cNvSpPr/>
          <p:nvPr/>
        </p:nvSpPr>
        <p:spPr>
          <a:xfrm>
            <a:off x="4307640" y="5742063"/>
            <a:ext cx="456241" cy="732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167C33F3-6C0C-6A50-3599-F06F747BDBD0}"/>
              </a:ext>
            </a:extLst>
          </p:cNvPr>
          <p:cNvSpPr/>
          <p:nvPr/>
        </p:nvSpPr>
        <p:spPr>
          <a:xfrm>
            <a:off x="7168909" y="5742063"/>
            <a:ext cx="456242" cy="732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F90A5B-8B27-C8BD-3743-E40349B8D291}"/>
              </a:ext>
            </a:extLst>
          </p:cNvPr>
          <p:cNvCxnSpPr>
            <a:cxnSpLocks/>
          </p:cNvCxnSpPr>
          <p:nvPr/>
        </p:nvCxnSpPr>
        <p:spPr>
          <a:xfrm flipV="1">
            <a:off x="4560124" y="5131406"/>
            <a:ext cx="0" cy="5990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A6E345-6D20-A84A-C202-B55B33288A23}"/>
              </a:ext>
            </a:extLst>
          </p:cNvPr>
          <p:cNvCxnSpPr>
            <a:cxnSpLocks/>
          </p:cNvCxnSpPr>
          <p:nvPr/>
        </p:nvCxnSpPr>
        <p:spPr>
          <a:xfrm flipV="1">
            <a:off x="7397030" y="5154545"/>
            <a:ext cx="0" cy="5990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2FFD87-8B55-E34D-556E-2992C2820877}"/>
              </a:ext>
            </a:extLst>
          </p:cNvPr>
          <p:cNvSpPr txBox="1"/>
          <p:nvPr/>
        </p:nvSpPr>
        <p:spPr>
          <a:xfrm>
            <a:off x="4709552" y="5895061"/>
            <a:ext cx="99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1/2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B8DF41-B881-2562-65CD-0C995D213647}"/>
              </a:ext>
            </a:extLst>
          </p:cNvPr>
          <p:cNvSpPr txBox="1"/>
          <p:nvPr/>
        </p:nvSpPr>
        <p:spPr>
          <a:xfrm>
            <a:off x="7613210" y="5872838"/>
            <a:ext cx="99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1/2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5B19F-F56C-A290-6FC2-80C6EBD03AD1}"/>
              </a:ext>
            </a:extLst>
          </p:cNvPr>
          <p:cNvSpPr txBox="1"/>
          <p:nvPr/>
        </p:nvSpPr>
        <p:spPr>
          <a:xfrm>
            <a:off x="861950" y="3535344"/>
            <a:ext cx="241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OpenMP thread inside node A casts a ray into the sub-volume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EF65201-1102-AE6F-6BD3-841464E9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00" y="2446242"/>
            <a:ext cx="5753100" cy="24511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D7D6F2-37C9-DF70-294F-30FF455636E4}"/>
              </a:ext>
            </a:extLst>
          </p:cNvPr>
          <p:cNvCxnSpPr/>
          <p:nvPr/>
        </p:nvCxnSpPr>
        <p:spPr>
          <a:xfrm>
            <a:off x="2693378" y="5103384"/>
            <a:ext cx="6768662" cy="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260D1F-8EED-7625-13D5-28FDF9569444}"/>
              </a:ext>
            </a:extLst>
          </p:cNvPr>
          <p:cNvCxnSpPr/>
          <p:nvPr/>
        </p:nvCxnSpPr>
        <p:spPr>
          <a:xfrm>
            <a:off x="4560124" y="489734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3EABD8-293D-BEC6-D251-3A4C9F997087}"/>
              </a:ext>
            </a:extLst>
          </p:cNvPr>
          <p:cNvCxnSpPr/>
          <p:nvPr/>
        </p:nvCxnSpPr>
        <p:spPr>
          <a:xfrm>
            <a:off x="7384472" y="4860592"/>
            <a:ext cx="0" cy="2060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A9E81A-1C55-B1FE-0A4A-87EE2D715366}"/>
              </a:ext>
            </a:extLst>
          </p:cNvPr>
          <p:cNvSpPr txBox="1"/>
          <p:nvPr/>
        </p:nvSpPr>
        <p:spPr>
          <a:xfrm>
            <a:off x="9462040" y="4860592"/>
            <a:ext cx="1085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8DFEEB-C9D1-A515-93A5-C43D8A5FDA96}"/>
              </a:ext>
            </a:extLst>
          </p:cNvPr>
          <p:cNvSpPr txBox="1"/>
          <p:nvPr/>
        </p:nvSpPr>
        <p:spPr>
          <a:xfrm>
            <a:off x="6021253" y="6581001"/>
            <a:ext cx="61065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Static/Dynamic Analyses for Validation and Improvements of Multi-Model HPC Applications.</a:t>
            </a:r>
          </a:p>
        </p:txBody>
      </p:sp>
      <p:pic>
        <p:nvPicPr>
          <p:cNvPr id="30" name="Picture 2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F66C120-F1E4-7A5E-455F-8500B116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1" y="2683283"/>
            <a:ext cx="2250148" cy="9233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AF9A938-7B65-CEB2-6F32-FF839BC22076}"/>
              </a:ext>
            </a:extLst>
          </p:cNvPr>
          <p:cNvSpPr txBox="1"/>
          <p:nvPr/>
        </p:nvSpPr>
        <p:spPr>
          <a:xfrm>
            <a:off x="8933551" y="3512177"/>
            <a:ext cx="241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OpenMP thread inside node B casts a ray into the sub-volume</a:t>
            </a:r>
          </a:p>
        </p:txBody>
      </p:sp>
      <p:pic>
        <p:nvPicPr>
          <p:cNvPr id="32" name="Picture 3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3443905-087B-56A8-068E-CE065782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752" y="2660116"/>
            <a:ext cx="2250148" cy="923330"/>
          </a:xfrm>
          <a:prstGeom prst="rect">
            <a:avLst/>
          </a:prstGeom>
        </p:spPr>
      </p:pic>
      <p:sp>
        <p:nvSpPr>
          <p:cNvPr id="33" name="Cube 32">
            <a:extLst>
              <a:ext uri="{FF2B5EF4-FFF2-40B4-BE49-F238E27FC236}">
                <a16:creationId xmlns:a16="http://schemas.microsoft.com/office/drawing/2014/main" id="{173F61D8-FC39-F686-B965-AA07FF1DD978}"/>
              </a:ext>
            </a:extLst>
          </p:cNvPr>
          <p:cNvSpPr/>
          <p:nvPr/>
        </p:nvSpPr>
        <p:spPr>
          <a:xfrm>
            <a:off x="1376498" y="5730494"/>
            <a:ext cx="833404" cy="7552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8C4ED5-A486-A8B0-331D-7F6C2A87A2AD}"/>
              </a:ext>
            </a:extLst>
          </p:cNvPr>
          <p:cNvCxnSpPr>
            <a:cxnSpLocks/>
          </p:cNvCxnSpPr>
          <p:nvPr/>
        </p:nvCxnSpPr>
        <p:spPr>
          <a:xfrm>
            <a:off x="2588274" y="6073581"/>
            <a:ext cx="13243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16F3CE0-69D2-0EA3-31A5-755FC0A13F4D}"/>
              </a:ext>
            </a:extLst>
          </p:cNvPr>
          <p:cNvSpPr txBox="1"/>
          <p:nvPr/>
        </p:nvSpPr>
        <p:spPr>
          <a:xfrm>
            <a:off x="2200759" y="6118365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Decomposition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F8B4F9-FFCA-A909-A2DE-2C9B52B674D2}"/>
              </a:ext>
            </a:extLst>
          </p:cNvPr>
          <p:cNvSpPr/>
          <p:nvPr/>
        </p:nvSpPr>
        <p:spPr>
          <a:xfrm>
            <a:off x="3105045" y="2138656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051ED8-3CD7-B87E-6C9A-0518B46A2F3B}"/>
              </a:ext>
            </a:extLst>
          </p:cNvPr>
          <p:cNvSpPr/>
          <p:nvPr/>
        </p:nvSpPr>
        <p:spPr>
          <a:xfrm>
            <a:off x="6021253" y="2137778"/>
            <a:ext cx="2801146" cy="2807408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320BCB-4169-B025-690D-9A09C69D0047}"/>
              </a:ext>
            </a:extLst>
          </p:cNvPr>
          <p:cNvSpPr txBox="1"/>
          <p:nvPr/>
        </p:nvSpPr>
        <p:spPr>
          <a:xfrm>
            <a:off x="4120740" y="211564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6EE811-72AE-FFCB-FD3C-E4EADFFA2554}"/>
              </a:ext>
            </a:extLst>
          </p:cNvPr>
          <p:cNvSpPr txBox="1"/>
          <p:nvPr/>
        </p:nvSpPr>
        <p:spPr>
          <a:xfrm>
            <a:off x="6957646" y="212703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B</a:t>
            </a:r>
          </a:p>
        </p:txBody>
      </p:sp>
    </p:spTree>
    <p:extLst>
      <p:ext uri="{BB962C8B-B14F-4D97-AF65-F5344CB8AC3E}">
        <p14:creationId xmlns:p14="http://schemas.microsoft.com/office/powerpoint/2010/main" val="134564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421E-824E-62F7-B23C-A463F440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Ray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199F8-372B-18BB-B7B9-3D8B1FD2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334"/>
            <a:ext cx="10515600" cy="1818337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u="sng" dirty="0"/>
              <a:t>front to back compositing</a:t>
            </a:r>
            <a:r>
              <a:rPr lang="en-US" dirty="0"/>
              <a:t>, we keep track of accumulated opacities separately</a:t>
            </a:r>
          </a:p>
          <a:p>
            <a:r>
              <a:rPr lang="en-US" dirty="0"/>
              <a:t>We can stop ray traversal when accumulated alpha/opacity for a ray reaches 1 and nothing behind will be visible</a:t>
            </a:r>
          </a:p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1333514-E0D7-04D1-07E8-977BF2D50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" y="3023324"/>
            <a:ext cx="6514239" cy="3135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66FB9-BE4C-B09E-CE68-69678DA7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05" y="2661865"/>
            <a:ext cx="4060006" cy="38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1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DB71-2D23-FF59-7A90-FBA156F8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Region Skipping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E47D2-2959-B659-AD9E-343417BC3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419"/>
            <a:ext cx="5772855" cy="4979931"/>
          </a:xfrm>
        </p:spPr>
        <p:txBody>
          <a:bodyPr/>
          <a:lstStyle/>
          <a:p>
            <a:r>
              <a:rPr lang="en-US" dirty="0"/>
              <a:t>Skip Empty Cells</a:t>
            </a:r>
          </a:p>
          <a:p>
            <a:r>
              <a:rPr lang="en-US" dirty="0">
                <a:effectLst/>
              </a:rPr>
              <a:t>Homogeneity acceleration</a:t>
            </a:r>
          </a:p>
          <a:p>
            <a:pPr lvl="1"/>
            <a:r>
              <a:rPr lang="en-US" dirty="0">
                <a:effectLst/>
              </a:rPr>
              <a:t>Approximate homogeneous regions with fewer sample points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F41B016-EDA7-4C0E-2B90-C3A22684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39" y="1053334"/>
            <a:ext cx="5373511" cy="52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8D7B-F993-117C-D0B3-3C848B33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7C4B8-07E3-A8D4-2641-B5C79FE8F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sample density in high-gradient regions</a:t>
            </a:r>
          </a:p>
          <a:p>
            <a:r>
              <a:rPr lang="en-US" dirty="0"/>
              <a:t>Decrease sample density in low-gradient/homogeneous regions</a:t>
            </a:r>
          </a:p>
        </p:txBody>
      </p:sp>
    </p:spTree>
    <p:extLst>
      <p:ext uri="{BB962C8B-B14F-4D97-AF65-F5344CB8AC3E}">
        <p14:creationId xmlns:p14="http://schemas.microsoft.com/office/powerpoint/2010/main" val="314112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D971-BC26-0CDD-40D2-E265E052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05" y="1513841"/>
            <a:ext cx="8551127" cy="292590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Dealing with Large-Scale Data </a:t>
            </a:r>
            <a:br>
              <a:rPr lang="en-US" sz="5400" dirty="0"/>
            </a:br>
            <a:r>
              <a:rPr lang="en-US" sz="5400" dirty="0"/>
              <a:t>via Parallel Data Processing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87302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0FCF-4393-72C9-D405-DA5A4ACF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Parallel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BF5B-211E-3065-80FF-1E0C9DDBA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Utilize the aggregated memory from all computing elements to store very large data sets</a:t>
            </a:r>
          </a:p>
          <a:p>
            <a:r>
              <a:rPr lang="en-US" dirty="0">
                <a:effectLst/>
              </a:rPr>
              <a:t>Utilize the aggregated compute power to share the expensive task workload </a:t>
            </a:r>
          </a:p>
          <a:p>
            <a:r>
              <a:rPr lang="en-US" dirty="0">
                <a:effectLst/>
              </a:rPr>
              <a:t>Utilize the aggregated I/O bandwidth, if a parallel file system is available </a:t>
            </a:r>
          </a:p>
          <a:p>
            <a:r>
              <a:rPr lang="en-US" dirty="0">
                <a:effectLst/>
              </a:rPr>
              <a:t>Data computed from large scale simulations are typically stored in a file system connected to a supercomputer</a:t>
            </a:r>
          </a:p>
        </p:txBody>
      </p:sp>
    </p:spTree>
    <p:extLst>
      <p:ext uri="{BB962C8B-B14F-4D97-AF65-F5344CB8AC3E}">
        <p14:creationId xmlns:p14="http://schemas.microsoft.com/office/powerpoint/2010/main" val="378992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20650</TotalTime>
  <Words>1707</Words>
  <Application>Microsoft Macintosh PowerPoint</Application>
  <PresentationFormat>Widescreen</PresentationFormat>
  <Paragraphs>219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Helvetica</vt:lpstr>
      <vt:lpstr>Office Theme 2013 - 2022</vt:lpstr>
      <vt:lpstr>Big Data Visual Analytics (CS 661)</vt:lpstr>
      <vt:lpstr>Acknowledgements</vt:lpstr>
      <vt:lpstr>PowerPoint Presentation</vt:lpstr>
      <vt:lpstr>Accelerating Volume Rendering</vt:lpstr>
      <vt:lpstr>Early Ray Termination</vt:lpstr>
      <vt:lpstr>Empty Region Skipping</vt:lpstr>
      <vt:lpstr>Adaptive Sampling</vt:lpstr>
      <vt:lpstr>Dealing with Large-Scale Data  via Parallel Data Processing and Visualization</vt:lpstr>
      <vt:lpstr>Why Parallel Programming?</vt:lpstr>
      <vt:lpstr>Parallel Computing Paradigms </vt:lpstr>
      <vt:lpstr>Shared Memory Parallelism</vt:lpstr>
      <vt:lpstr>Distributed Memory Parallelism</vt:lpstr>
      <vt:lpstr>Hybrid Parallelism</vt:lpstr>
      <vt:lpstr>Parallel Programming API – Shared Memory</vt:lpstr>
      <vt:lpstr>Parallel Programming API – Shared Memory</vt:lpstr>
      <vt:lpstr>Parallel Programming API – Distributed Memory</vt:lpstr>
      <vt:lpstr>OpenMP vs MPI</vt:lpstr>
      <vt:lpstr>OpenMP vs MPI: Hello World</vt:lpstr>
      <vt:lpstr>Steps for a Parallel Distributed Algorithm</vt:lpstr>
      <vt:lpstr>Data Decomposition</vt:lpstr>
      <vt:lpstr>Data Distribution</vt:lpstr>
      <vt:lpstr>Data Distribution Techniques</vt:lpstr>
      <vt:lpstr>Data Distribution Techniques</vt:lpstr>
      <vt:lpstr>Data Distribution Techniques</vt:lpstr>
      <vt:lpstr>PowerPoint Presentation</vt:lpstr>
      <vt:lpstr>How to Ensure Continuity at Boundaries</vt:lpstr>
      <vt:lpstr>Parallel Isosurface Extraction and Parallel Volume Rendering</vt:lpstr>
      <vt:lpstr>Parallel Isosurface Extraction</vt:lpstr>
      <vt:lpstr>Parallel Volume Rendering</vt:lpstr>
      <vt:lpstr>Parallel Volume Rendering</vt:lpstr>
      <vt:lpstr>Parallel Volume Rendering</vt:lpstr>
      <vt:lpstr>Parallel Image Compositing for Volume Rendering</vt:lpstr>
      <vt:lpstr>Parallel Image Compositing for Volume Rendering</vt:lpstr>
      <vt:lpstr>Parallel Image Compositing for Volume Rendering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Parallel Image Compositing for Volume Rendering: A better strategy</vt:lpstr>
      <vt:lpstr>Hybrid Parallel Volume Rendering</vt:lpstr>
      <vt:lpstr>Hybrid Parallel Volume Rendering</vt:lpstr>
      <vt:lpstr>Hybrid Parallel Volume Rendering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Dutta</dc:creator>
  <cp:lastModifiedBy>Soumya Dutta</cp:lastModifiedBy>
  <cp:revision>848</cp:revision>
  <dcterms:created xsi:type="dcterms:W3CDTF">2022-12-20T07:20:52Z</dcterms:created>
  <dcterms:modified xsi:type="dcterms:W3CDTF">2025-01-29T08:31:02Z</dcterms:modified>
</cp:coreProperties>
</file>